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4" d="100"/>
          <a:sy n="94" d="100"/>
        </p:scale>
        <p:origin x="-18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288043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360234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398231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146691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297286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390085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3742659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200242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68064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353038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F0320-68A1-43AC-9C94-7E06E398DDDE}" type="datetimeFigureOut">
              <a:rPr lang="en-GB" smtClean="0"/>
              <a:t>21/05/2019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39150-F4F0-42EF-AD42-296D75B00682}" type="slidenum">
              <a:rPr lang="en-GB" smtClean="0"/>
              <a:t>‹#›</a:t>
            </a:fld>
            <a:endParaRPr lang="en-GB" dirty="0"/>
          </a:p>
        </p:txBody>
      </p:sp>
    </p:spTree>
    <p:extLst>
      <p:ext uri="{BB962C8B-B14F-4D97-AF65-F5344CB8AC3E}">
        <p14:creationId xmlns:p14="http://schemas.microsoft.com/office/powerpoint/2010/main" val="307558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8F0320-68A1-43AC-9C94-7E06E398DDDE}" type="datetimeFigureOut">
              <a:rPr lang="en-GB" smtClean="0"/>
              <a:t>21/05/2019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39150-F4F0-42EF-AD42-296D75B00682}" type="slidenum">
              <a:rPr lang="en-GB" smtClean="0"/>
              <a:t>‹#›</a:t>
            </a:fld>
            <a:endParaRPr lang="en-GB" dirty="0"/>
          </a:p>
        </p:txBody>
      </p:sp>
    </p:spTree>
    <p:extLst>
      <p:ext uri="{BB962C8B-B14F-4D97-AF65-F5344CB8AC3E}">
        <p14:creationId xmlns:p14="http://schemas.microsoft.com/office/powerpoint/2010/main" val="34139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69508146"/>
              </p:ext>
            </p:extLst>
          </p:nvPr>
        </p:nvGraphicFramePr>
        <p:xfrm>
          <a:off x="395536" y="548680"/>
          <a:ext cx="8568952" cy="6842760"/>
        </p:xfrm>
        <a:graphic>
          <a:graphicData uri="http://schemas.openxmlformats.org/drawingml/2006/table">
            <a:tbl>
              <a:tblPr firstRow="1" bandRow="1">
                <a:tableStyleId>{5C22544A-7EE6-4342-B048-85BDC9FD1C3A}</a:tableStyleId>
              </a:tblPr>
              <a:tblGrid>
                <a:gridCol w="4320480"/>
                <a:gridCol w="4248472"/>
              </a:tblGrid>
              <a:tr h="6048672">
                <a:tc>
                  <a:txBody>
                    <a:bodyPr/>
                    <a:lstStyle/>
                    <a:p>
                      <a:endParaRPr lang="en-GB" b="0" dirty="0" smtClean="0">
                        <a:solidFill>
                          <a:srgbClr val="FF0000"/>
                        </a:solidFill>
                      </a:endParaRPr>
                    </a:p>
                    <a:p>
                      <a:endParaRPr lang="en-GB" b="0" dirty="0" smtClean="0">
                        <a:solidFill>
                          <a:srgbClr val="FF0000"/>
                        </a:solidFill>
                      </a:endParaRPr>
                    </a:p>
                    <a:p>
                      <a:endParaRPr lang="en-GB" b="0" dirty="0" smtClean="0">
                        <a:solidFill>
                          <a:srgbClr val="FF0000"/>
                        </a:solidFill>
                      </a:endParaRPr>
                    </a:p>
                    <a:p>
                      <a:endParaRPr lang="en-GB" sz="1300" b="0" dirty="0" smtClean="0">
                        <a:solidFill>
                          <a:schemeClr val="tx1"/>
                        </a:solidFill>
                      </a:endParaRPr>
                    </a:p>
                    <a:p>
                      <a:pPr algn="just"/>
                      <a:r>
                        <a:rPr lang="en-GB" sz="1300" b="0" baseline="0" dirty="0" smtClean="0">
                          <a:solidFill>
                            <a:schemeClr val="tx1"/>
                          </a:solidFill>
                        </a:rPr>
                        <a:t>Ribchester St Wilfrid’s PTFA would like to thank everyone who has supported the PTFA this year. With your help we have had another successful year raising £1,604 so far. </a:t>
                      </a:r>
                    </a:p>
                    <a:p>
                      <a:endParaRPr lang="en-GB" sz="1300" b="0" baseline="0" dirty="0" smtClean="0">
                        <a:solidFill>
                          <a:schemeClr val="tx1"/>
                        </a:solidFill>
                      </a:endParaRPr>
                    </a:p>
                    <a:p>
                      <a:r>
                        <a:rPr lang="en-GB" sz="1300" b="0" baseline="0" dirty="0" smtClean="0">
                          <a:solidFill>
                            <a:schemeClr val="tx1"/>
                          </a:solidFill>
                        </a:rPr>
                        <a:t>We have held: </a:t>
                      </a:r>
                    </a:p>
                    <a:p>
                      <a:r>
                        <a:rPr lang="en-GB" sz="1300" b="0" baseline="0" dirty="0" smtClean="0">
                          <a:solidFill>
                            <a:schemeClr val="tx1"/>
                          </a:solidFill>
                        </a:rPr>
                        <a:t>Christmas Fair: £467</a:t>
                      </a:r>
                    </a:p>
                    <a:p>
                      <a:r>
                        <a:rPr lang="en-GB" sz="1300" b="0" baseline="0" dirty="0" smtClean="0">
                          <a:solidFill>
                            <a:schemeClr val="tx1"/>
                          </a:solidFill>
                        </a:rPr>
                        <a:t>Christmas Disco: £187</a:t>
                      </a:r>
                    </a:p>
                    <a:p>
                      <a:r>
                        <a:rPr lang="en-GB" sz="1300" b="0" baseline="0" dirty="0" smtClean="0">
                          <a:solidFill>
                            <a:schemeClr val="tx1"/>
                          </a:solidFill>
                        </a:rPr>
                        <a:t>Movie Night: £155</a:t>
                      </a:r>
                    </a:p>
                    <a:p>
                      <a:r>
                        <a:rPr lang="en-GB" sz="1300" b="0" baseline="0" dirty="0" smtClean="0">
                          <a:solidFill>
                            <a:schemeClr val="tx1"/>
                          </a:solidFill>
                        </a:rPr>
                        <a:t>Easter Disco: £180</a:t>
                      </a:r>
                    </a:p>
                    <a:p>
                      <a:r>
                        <a:rPr lang="en-GB" sz="1300" b="0" baseline="0" dirty="0" smtClean="0">
                          <a:solidFill>
                            <a:schemeClr val="tx1"/>
                          </a:solidFill>
                        </a:rPr>
                        <a:t>Wine Tasting: £615</a:t>
                      </a:r>
                    </a:p>
                    <a:p>
                      <a:endParaRPr lang="en-GB" sz="1300" b="0" baseline="0" dirty="0" smtClean="0">
                        <a:solidFill>
                          <a:srgbClr val="FF0000"/>
                        </a:solidFill>
                      </a:endParaRPr>
                    </a:p>
                    <a:p>
                      <a:r>
                        <a:rPr lang="en-GB" sz="1300" b="0" baseline="0" dirty="0" smtClean="0">
                          <a:solidFill>
                            <a:schemeClr val="tx1"/>
                          </a:solidFill>
                        </a:rPr>
                        <a:t>And still the Summer Fair and Leaver’s Disco to go.</a:t>
                      </a:r>
                    </a:p>
                    <a:p>
                      <a:endParaRPr lang="en-GB" sz="1300" b="0" baseline="0" dirty="0" smtClean="0">
                        <a:solidFill>
                          <a:srgbClr val="FF0000"/>
                        </a:solidFill>
                      </a:endParaRPr>
                    </a:p>
                    <a:p>
                      <a:r>
                        <a:rPr lang="en-GB" sz="1300" b="0" baseline="0" dirty="0" smtClean="0">
                          <a:solidFill>
                            <a:schemeClr val="tx1"/>
                          </a:solidFill>
                        </a:rPr>
                        <a:t>This year the PTFA has funded the following:</a:t>
                      </a:r>
                    </a:p>
                    <a:p>
                      <a:pPr marL="285750" indent="-285750">
                        <a:buFont typeface="Arial" panose="020B0604020202020204" pitchFamily="34" charset="0"/>
                        <a:buChar char="•"/>
                      </a:pPr>
                      <a:r>
                        <a:rPr lang="en-GB" sz="1300" b="0" baseline="0" dirty="0" smtClean="0">
                          <a:solidFill>
                            <a:schemeClr val="tx1"/>
                          </a:solidFill>
                        </a:rPr>
                        <a:t>My Maths: £325</a:t>
                      </a:r>
                    </a:p>
                    <a:p>
                      <a:pPr marL="285750" indent="-285750">
                        <a:buFont typeface="Arial" panose="020B0604020202020204" pitchFamily="34" charset="0"/>
                        <a:buChar char="•"/>
                      </a:pPr>
                      <a:r>
                        <a:rPr lang="en-GB" sz="1300" b="0" baseline="0" dirty="0" smtClean="0">
                          <a:solidFill>
                            <a:schemeClr val="tx1"/>
                          </a:solidFill>
                        </a:rPr>
                        <a:t>Text service: £146</a:t>
                      </a:r>
                    </a:p>
                    <a:p>
                      <a:pPr marL="285750" indent="-285750">
                        <a:buFont typeface="Arial" panose="020B0604020202020204" pitchFamily="34" charset="0"/>
                        <a:buChar char="•"/>
                      </a:pPr>
                      <a:r>
                        <a:rPr lang="en-GB" sz="1300" b="0" baseline="0" dirty="0" smtClean="0">
                          <a:solidFill>
                            <a:schemeClr val="tx1"/>
                          </a:solidFill>
                        </a:rPr>
                        <a:t>Teachers Allowance: £200</a:t>
                      </a:r>
                    </a:p>
                    <a:p>
                      <a:pPr marL="285750" indent="-285750">
                        <a:buFont typeface="Arial" panose="020B0604020202020204" pitchFamily="34" charset="0"/>
                        <a:buChar char="•"/>
                      </a:pPr>
                      <a:r>
                        <a:rPr lang="en-GB" sz="1300" b="0" baseline="0" dirty="0" smtClean="0">
                          <a:solidFill>
                            <a:schemeClr val="tx1"/>
                          </a:solidFill>
                        </a:rPr>
                        <a:t>Buses for Robin Wood etc: £697</a:t>
                      </a:r>
                    </a:p>
                    <a:p>
                      <a:pPr marL="285750" indent="-285750">
                        <a:buFont typeface="Arial" panose="020B0604020202020204" pitchFamily="34" charset="0"/>
                        <a:buChar char="•"/>
                      </a:pPr>
                      <a:r>
                        <a:rPr lang="en-GB" sz="1300" b="0" baseline="0" dirty="0" smtClean="0">
                          <a:solidFill>
                            <a:schemeClr val="tx1"/>
                          </a:solidFill>
                        </a:rPr>
                        <a:t>Leavers hoodies: £306</a:t>
                      </a:r>
                    </a:p>
                    <a:p>
                      <a:pPr marL="285750" indent="-285750">
                        <a:buFont typeface="Arial" panose="020B0604020202020204" pitchFamily="34" charset="0"/>
                        <a:buChar char="•"/>
                      </a:pPr>
                      <a:r>
                        <a:rPr lang="en-GB" sz="1300" b="0" baseline="0" dirty="0" smtClean="0">
                          <a:solidFill>
                            <a:schemeClr val="tx1"/>
                          </a:solidFill>
                        </a:rPr>
                        <a:t>Additional Play Equipment: £92</a:t>
                      </a:r>
                    </a:p>
                    <a:p>
                      <a:pPr marL="285750" indent="-285750">
                        <a:buFont typeface="Arial" panose="020B0604020202020204" pitchFamily="34" charset="0"/>
                        <a:buChar char="•"/>
                      </a:pPr>
                      <a:r>
                        <a:rPr lang="en-GB" sz="1300" b="0" baseline="0" dirty="0" smtClean="0">
                          <a:solidFill>
                            <a:schemeClr val="tx1"/>
                          </a:solidFill>
                        </a:rPr>
                        <a:t>Glockenspiels: TBC</a:t>
                      </a:r>
                    </a:p>
                    <a:p>
                      <a:pPr marL="285750" indent="-285750">
                        <a:buFont typeface="Arial" panose="020B0604020202020204" pitchFamily="34" charset="0"/>
                        <a:buChar char="•"/>
                      </a:pPr>
                      <a:r>
                        <a:rPr lang="en-GB" sz="1300" b="0" baseline="0" dirty="0" smtClean="0">
                          <a:solidFill>
                            <a:schemeClr val="tx1"/>
                          </a:solidFill>
                        </a:rPr>
                        <a:t>2 play sheds for Reception: £500</a:t>
                      </a:r>
                    </a:p>
                    <a:p>
                      <a:endParaRPr lang="en-GB" sz="1800" b="0" baseline="0" dirty="0" smtClean="0">
                        <a:solidFill>
                          <a:srgbClr val="FF0000"/>
                        </a:solidFill>
                      </a:endParaRPr>
                    </a:p>
                    <a:p>
                      <a:endParaRPr lang="en-GB" sz="1800" b="0" baseline="0" dirty="0" smtClean="0">
                        <a:solidFill>
                          <a:srgbClr val="FF0000"/>
                        </a:solidFill>
                      </a:endParaRPr>
                    </a:p>
                    <a:p>
                      <a:endParaRPr lang="en-GB" sz="1800" b="0" baseline="0" dirty="0" smtClean="0">
                        <a:solidFill>
                          <a:srgbClr val="FF0000"/>
                        </a:solidFill>
                      </a:endParaRPr>
                    </a:p>
                    <a:p>
                      <a:endParaRPr lang="en-GB" b="0" baseline="0" dirty="0" smtClean="0">
                        <a:solidFill>
                          <a:srgbClr val="FF0000"/>
                        </a:solidFill>
                      </a:endParaRPr>
                    </a:p>
                    <a:p>
                      <a:endParaRPr lang="en-GB" b="0" dirty="0" smtClean="0">
                        <a:solidFill>
                          <a:srgbClr val="FF0000"/>
                        </a:solidFill>
                      </a:endParaRPr>
                    </a:p>
                  </a:txBody>
                  <a:tcPr>
                    <a:noFill/>
                  </a:tcPr>
                </a:tc>
                <a:tc>
                  <a:txBody>
                    <a:bodyPr/>
                    <a:lstStyle/>
                    <a:p>
                      <a:endParaRPr lang="en-GB" b="0" dirty="0" smtClean="0">
                        <a:solidFill>
                          <a:schemeClr val="tx1"/>
                        </a:solidFill>
                      </a:endParaRPr>
                    </a:p>
                    <a:p>
                      <a:endParaRPr lang="en-GB" b="0" dirty="0" smtClean="0">
                        <a:solidFill>
                          <a:schemeClr val="tx1"/>
                        </a:solidFill>
                      </a:endParaRPr>
                    </a:p>
                    <a:p>
                      <a:endParaRPr lang="en-GB" b="0" dirty="0" smtClean="0">
                        <a:solidFill>
                          <a:schemeClr val="tx1"/>
                        </a:solidFill>
                      </a:endParaRPr>
                    </a:p>
                    <a:p>
                      <a:endParaRPr lang="en-GB" sz="1300" b="0" dirty="0" smtClean="0">
                        <a:solidFill>
                          <a:schemeClr val="tx1"/>
                        </a:solidFill>
                      </a:endParaRPr>
                    </a:p>
                    <a:p>
                      <a:pPr algn="just"/>
                      <a:r>
                        <a:rPr lang="en-GB" sz="1300" b="0" dirty="0" smtClean="0">
                          <a:solidFill>
                            <a:schemeClr val="tx1"/>
                          </a:solidFill>
                        </a:rPr>
                        <a:t>After 5 years on the Committee, Tamsin Ives (Chair) and Saskia Draper-Guard (Treasurer)</a:t>
                      </a:r>
                      <a:r>
                        <a:rPr lang="en-GB" sz="1300" b="0" baseline="0" dirty="0" smtClean="0">
                          <a:solidFill>
                            <a:schemeClr val="tx1"/>
                          </a:solidFill>
                        </a:rPr>
                        <a:t> have decided to step down.</a:t>
                      </a:r>
                    </a:p>
                    <a:p>
                      <a:pPr algn="just"/>
                      <a:endParaRPr lang="en-GB" sz="1300" b="0" baseline="0" dirty="0" smtClean="0">
                        <a:solidFill>
                          <a:schemeClr val="tx1"/>
                        </a:solidFill>
                      </a:endParaRPr>
                    </a:p>
                    <a:p>
                      <a:pPr algn="just"/>
                      <a:r>
                        <a:rPr lang="en-GB" sz="1300" b="0" baseline="0" dirty="0" smtClean="0">
                          <a:solidFill>
                            <a:schemeClr val="tx1"/>
                          </a:solidFill>
                        </a:rPr>
                        <a:t>Therefore for the PTFA to continue we need volunteers to take on these roles (and others). If you would like to put yourself forward, please contact a member of the PTFA Committee. A meeting is to be held on Wednesday 12</a:t>
                      </a:r>
                      <a:r>
                        <a:rPr lang="en-GB" sz="1300" b="0" baseline="30000" dirty="0" smtClean="0">
                          <a:solidFill>
                            <a:schemeClr val="tx1"/>
                          </a:solidFill>
                        </a:rPr>
                        <a:t>th</a:t>
                      </a:r>
                      <a:r>
                        <a:rPr lang="en-GB" sz="1300" b="0" baseline="0" dirty="0" smtClean="0">
                          <a:solidFill>
                            <a:schemeClr val="tx1"/>
                          </a:solidFill>
                        </a:rPr>
                        <a:t> June, 8pm, Black Bull to elect new Committee members.</a:t>
                      </a:r>
                    </a:p>
                    <a:p>
                      <a:pPr algn="just"/>
                      <a:endParaRPr lang="en-GB" sz="1300" b="0" baseline="0" dirty="0" smtClean="0">
                        <a:solidFill>
                          <a:schemeClr val="tx1"/>
                        </a:solidFill>
                      </a:endParaRPr>
                    </a:p>
                    <a:p>
                      <a:pPr algn="just"/>
                      <a:r>
                        <a:rPr lang="en-GB" sz="1300" b="0" baseline="0" dirty="0" smtClean="0">
                          <a:solidFill>
                            <a:schemeClr val="tx1"/>
                          </a:solidFill>
                        </a:rPr>
                        <a:t>Without volunteers joining the Committee the PTFA will not be able to continue, consequently the additional funding supplied to school will not be available.  This will result in costs for trips increasing and money no longer being available for supplementary activities and facilities. </a:t>
                      </a:r>
                    </a:p>
                    <a:p>
                      <a:pPr algn="just"/>
                      <a:endParaRPr lang="en-GB" sz="1300" b="0" baseline="0" dirty="0" smtClean="0">
                        <a:solidFill>
                          <a:schemeClr val="tx1"/>
                        </a:solidFill>
                      </a:endParaRPr>
                    </a:p>
                    <a:p>
                      <a:pPr algn="just"/>
                      <a:r>
                        <a:rPr lang="en-GB" sz="1300" b="0" baseline="0" dirty="0" smtClean="0">
                          <a:solidFill>
                            <a:schemeClr val="tx1"/>
                          </a:solidFill>
                        </a:rPr>
                        <a:t>The PTFA not only raises money for school it provides great social occasions loved by both the children and parents, past and present.</a:t>
                      </a:r>
                    </a:p>
                    <a:p>
                      <a:pPr algn="just"/>
                      <a:endParaRPr lang="en-GB" sz="1300" b="0" baseline="0" dirty="0" smtClean="0">
                        <a:solidFill>
                          <a:schemeClr val="tx1"/>
                        </a:solidFill>
                      </a:endParaRPr>
                    </a:p>
                    <a:p>
                      <a:pPr algn="just"/>
                      <a:r>
                        <a:rPr lang="en-GB" sz="1300" b="0" baseline="0" dirty="0" smtClean="0">
                          <a:solidFill>
                            <a:schemeClr val="tx1"/>
                          </a:solidFill>
                        </a:rPr>
                        <a:t>So please if you have the time and energy come join the PTFA.</a:t>
                      </a:r>
                    </a:p>
                    <a:p>
                      <a:pPr algn="just"/>
                      <a:endParaRPr lang="en-GB" sz="1300" b="0" baseline="0" dirty="0" smtClean="0">
                        <a:solidFill>
                          <a:schemeClr val="tx1"/>
                        </a:solidFill>
                      </a:endParaRPr>
                    </a:p>
                    <a:p>
                      <a:pPr algn="just"/>
                      <a:r>
                        <a:rPr lang="en-GB" sz="1300" b="0" baseline="0" dirty="0" smtClean="0">
                          <a:solidFill>
                            <a:schemeClr val="tx1"/>
                          </a:solidFill>
                        </a:rPr>
                        <a:t>Finally, a </a:t>
                      </a:r>
                      <a:r>
                        <a:rPr lang="en-GB" sz="1300" b="0" baseline="0" smtClean="0">
                          <a:solidFill>
                            <a:schemeClr val="tx1"/>
                          </a:solidFill>
                        </a:rPr>
                        <a:t>big </a:t>
                      </a:r>
                      <a:r>
                        <a:rPr lang="en-GB" sz="1300" b="0" baseline="0" smtClean="0">
                          <a:solidFill>
                            <a:schemeClr val="tx1"/>
                          </a:solidFill>
                        </a:rPr>
                        <a:t>thank you </a:t>
                      </a:r>
                      <a:r>
                        <a:rPr lang="en-GB" sz="1300" b="0" baseline="0" dirty="0" smtClean="0">
                          <a:solidFill>
                            <a:schemeClr val="tx1"/>
                          </a:solidFill>
                        </a:rPr>
                        <a:t>to all those who have volunteered and attended events this year, </a:t>
                      </a:r>
                      <a:r>
                        <a:rPr lang="en-GB" sz="1300" b="0" baseline="0" smtClean="0">
                          <a:solidFill>
                            <a:schemeClr val="tx1"/>
                          </a:solidFill>
                        </a:rPr>
                        <a:t>we hope you </a:t>
                      </a:r>
                      <a:r>
                        <a:rPr lang="en-GB" sz="1300" b="0" baseline="0" dirty="0" smtClean="0">
                          <a:solidFill>
                            <a:schemeClr val="tx1"/>
                          </a:solidFill>
                        </a:rPr>
                        <a:t>will continue to do so under the new Committee.</a:t>
                      </a:r>
                    </a:p>
                    <a:p>
                      <a:endParaRPr lang="en-GB" b="0" baseline="0" dirty="0" smtClean="0">
                        <a:solidFill>
                          <a:schemeClr val="tx1"/>
                        </a:solidFill>
                      </a:endParaRPr>
                    </a:p>
                  </a:txBody>
                  <a:tcPr>
                    <a:noFill/>
                  </a:tcPr>
                </a:tc>
              </a:tr>
            </a:tbl>
          </a:graphicData>
        </a:graphic>
      </p:graphicFrame>
      <p:sp>
        <p:nvSpPr>
          <p:cNvPr id="5" name="TextBox 4"/>
          <p:cNvSpPr txBox="1"/>
          <p:nvPr/>
        </p:nvSpPr>
        <p:spPr>
          <a:xfrm>
            <a:off x="-33411" y="332656"/>
            <a:ext cx="9144000" cy="369332"/>
          </a:xfrm>
          <a:prstGeom prst="rect">
            <a:avLst/>
          </a:prstGeom>
          <a:solidFill>
            <a:schemeClr val="bg1">
              <a:lumMod val="85000"/>
            </a:schemeClr>
          </a:solidFill>
        </p:spPr>
        <p:txBody>
          <a:bodyPr wrap="square" rtlCol="0">
            <a:spAutoFit/>
          </a:bodyPr>
          <a:lstStyle/>
          <a:p>
            <a:r>
              <a:rPr lang="en-GB" dirty="0" smtClean="0"/>
              <a:t>        </a:t>
            </a:r>
            <a:r>
              <a:rPr lang="en-GB" b="1" dirty="0" smtClean="0"/>
              <a:t>Ribchester St Wilfrid’s PTFA                               Annual Update</a:t>
            </a:r>
            <a:endParaRPr lang="en-GB" b="1" dirty="0"/>
          </a:p>
        </p:txBody>
      </p:sp>
      <p:pic>
        <p:nvPicPr>
          <p:cNvPr id="1026" name="Picture 2" descr="C:\Users\tamsin.ives\Desktop\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0"/>
            <a:ext cx="1440160" cy="1141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208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330</Words>
  <Application>Microsoft Office PowerPoint</Application>
  <PresentationFormat>On-screen Show (4:3)</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Tamsin Ives</dc:creator>
  <cp:lastModifiedBy>Tamsin Ives</cp:lastModifiedBy>
  <cp:revision>28</cp:revision>
  <dcterms:created xsi:type="dcterms:W3CDTF">2016-11-17T14:12:25Z</dcterms:created>
  <dcterms:modified xsi:type="dcterms:W3CDTF">2019-05-21T14:28:06Z</dcterms:modified>
</cp:coreProperties>
</file>